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5143500" cx="9144000"/>
  <p:notesSz cx="6858000" cy="9144000"/>
  <p:embeddedFontLst>
    <p:embeddedFont>
      <p:font typeface="Roboto"/>
      <p:regular r:id="rId25"/>
      <p:bold r:id="rId26"/>
      <p:italic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-bold.fntdata"/><Relationship Id="rId25" Type="http://schemas.openxmlformats.org/officeDocument/2006/relationships/font" Target="fonts/Roboto-regular.fntdata"/><Relationship Id="rId28" Type="http://schemas.openxmlformats.org/officeDocument/2006/relationships/font" Target="fonts/Roboto-boldItalic.fntdata"/><Relationship Id="rId27" Type="http://schemas.openxmlformats.org/officeDocument/2006/relationships/font" Target="fonts/Robot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dfc28eb317_0_2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dfc28eb317_0_2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dfc28eb317_0_2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dfc28eb317_0_2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dfc28eb317_0_2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dfc28eb317_0_2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dfc28eb317_0_3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dfc28eb317_0_3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dfc28eb317_0_3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dfc28eb317_0_3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dfc28eb317_0_3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dfc28eb317_0_3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dfc28eb317_0_3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dfc28eb317_0_3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dfc28eb317_0_3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dfc28eb317_0_3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dfc28eb317_0_3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dfc28eb317_0_3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dfc28eb317_0_3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dfc28eb317_0_3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dfc28eb317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dfc28eb317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dfc28eb317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dfc28eb317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dfc28eb317_0_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dfc28eb317_0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dfc28eb317_0_2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dfc28eb317_0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dfc28eb317_0_2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dfc28eb317_0_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dfc28eb317_0_2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dfc28eb317_0_2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dfc28eb317_0_2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dfc28eb317_0_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dfc28eb317_0_2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dfc28eb317_0_2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Google Shape;11;p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1" name="Google Shape;71;p1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1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1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1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" name="Google Shape;76;p11"/>
          <p:cNvSpPr txBox="1"/>
          <p:nvPr>
            <p:ph hasCustomPrompt="1"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/>
          <p:nvPr>
            <p:ph idx="1" type="body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Google Shape;78;p1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dk2"/>
                </a:solidFill>
              </a:defRPr>
            </a:lvl1pPr>
            <a:lvl2pPr lvl="1" rtl="0">
              <a:buNone/>
              <a:defRPr>
                <a:solidFill>
                  <a:schemeClr val="dk2"/>
                </a:solidFill>
              </a:defRPr>
            </a:lvl2pPr>
            <a:lvl3pPr lvl="2" rtl="0">
              <a:buNone/>
              <a:defRPr>
                <a:solidFill>
                  <a:schemeClr val="dk2"/>
                </a:solidFill>
              </a:defRPr>
            </a:lvl3pPr>
            <a:lvl4pPr lvl="3" rtl="0">
              <a:buNone/>
              <a:defRPr>
                <a:solidFill>
                  <a:schemeClr val="dk2"/>
                </a:solidFill>
              </a:defRPr>
            </a:lvl4pPr>
            <a:lvl5pPr lvl="4" rtl="0">
              <a:buNone/>
              <a:defRPr>
                <a:solidFill>
                  <a:schemeClr val="dk2"/>
                </a:solidFill>
              </a:defRPr>
            </a:lvl5pPr>
            <a:lvl6pPr lvl="5" rtl="0">
              <a:buNone/>
              <a:defRPr>
                <a:solidFill>
                  <a:schemeClr val="dk2"/>
                </a:solidFill>
              </a:defRPr>
            </a:lvl6pPr>
            <a:lvl7pPr lvl="6" rtl="0">
              <a:buNone/>
              <a:defRPr>
                <a:solidFill>
                  <a:schemeClr val="dk2"/>
                </a:solidFill>
              </a:defRPr>
            </a:lvl7pPr>
            <a:lvl8pPr lvl="7" rtl="0">
              <a:buNone/>
              <a:defRPr>
                <a:solidFill>
                  <a:schemeClr val="dk2"/>
                </a:solidFill>
              </a:defRPr>
            </a:lvl8pPr>
            <a:lvl9pPr lvl="8" rtl="0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1" name="Google Shape;21;p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" name="Google Shape;26;p3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4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Google Shape;30;p4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" name="Google Shape;35;p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5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" name="Google Shape;42;p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dk2"/>
                </a:solidFill>
              </a:defRPr>
            </a:lvl1pPr>
            <a:lvl2pPr lvl="1" rtl="0">
              <a:buNone/>
              <a:defRPr>
                <a:solidFill>
                  <a:schemeClr val="dk2"/>
                </a:solidFill>
              </a:defRPr>
            </a:lvl2pPr>
            <a:lvl3pPr lvl="2" rtl="0">
              <a:buNone/>
              <a:defRPr>
                <a:solidFill>
                  <a:schemeClr val="dk2"/>
                </a:solidFill>
              </a:defRPr>
            </a:lvl3pPr>
            <a:lvl4pPr lvl="3" rtl="0">
              <a:buNone/>
              <a:defRPr>
                <a:solidFill>
                  <a:schemeClr val="dk2"/>
                </a:solidFill>
              </a:defRPr>
            </a:lvl4pPr>
            <a:lvl5pPr lvl="4" rtl="0">
              <a:buNone/>
              <a:defRPr>
                <a:solidFill>
                  <a:schemeClr val="dk2"/>
                </a:solidFill>
              </a:defRPr>
            </a:lvl5pPr>
            <a:lvl6pPr lvl="5" rtl="0">
              <a:buNone/>
              <a:defRPr>
                <a:solidFill>
                  <a:schemeClr val="dk2"/>
                </a:solidFill>
              </a:defRPr>
            </a:lvl6pPr>
            <a:lvl7pPr lvl="6" rtl="0">
              <a:buNone/>
              <a:defRPr>
                <a:solidFill>
                  <a:schemeClr val="dk2"/>
                </a:solidFill>
              </a:defRPr>
            </a:lvl7pPr>
            <a:lvl8pPr lvl="7" rtl="0">
              <a:buNone/>
              <a:defRPr>
                <a:solidFill>
                  <a:schemeClr val="dk2"/>
                </a:solidFill>
              </a:defRPr>
            </a:lvl8pPr>
            <a:lvl9pPr lvl="8" rtl="0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5" name="Google Shape;45;p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dk2"/>
                </a:solidFill>
              </a:defRPr>
            </a:lvl1pPr>
            <a:lvl2pPr lvl="1" rtl="0">
              <a:buNone/>
              <a:defRPr>
                <a:solidFill>
                  <a:schemeClr val="dk2"/>
                </a:solidFill>
              </a:defRPr>
            </a:lvl2pPr>
            <a:lvl3pPr lvl="2" rtl="0">
              <a:buNone/>
              <a:defRPr>
                <a:solidFill>
                  <a:schemeClr val="dk2"/>
                </a:solidFill>
              </a:defRPr>
            </a:lvl3pPr>
            <a:lvl4pPr lvl="3" rtl="0">
              <a:buNone/>
              <a:defRPr>
                <a:solidFill>
                  <a:schemeClr val="dk2"/>
                </a:solidFill>
              </a:defRPr>
            </a:lvl4pPr>
            <a:lvl5pPr lvl="4" rtl="0">
              <a:buNone/>
              <a:defRPr>
                <a:solidFill>
                  <a:schemeClr val="dk2"/>
                </a:solidFill>
              </a:defRPr>
            </a:lvl5pPr>
            <a:lvl6pPr lvl="5" rtl="0">
              <a:buNone/>
              <a:defRPr>
                <a:solidFill>
                  <a:schemeClr val="dk2"/>
                </a:solidFill>
              </a:defRPr>
            </a:lvl6pPr>
            <a:lvl7pPr lvl="6" rtl="0">
              <a:buNone/>
              <a:defRPr>
                <a:solidFill>
                  <a:schemeClr val="dk2"/>
                </a:solidFill>
              </a:defRPr>
            </a:lvl7pPr>
            <a:lvl8pPr lvl="7" rtl="0">
              <a:buNone/>
              <a:defRPr>
                <a:solidFill>
                  <a:schemeClr val="dk2"/>
                </a:solidFill>
              </a:defRPr>
            </a:lvl8pPr>
            <a:lvl9pPr lvl="8" rtl="0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8" name="Google Shape;48;p7"/>
          <p:cNvSpPr txBox="1"/>
          <p:nvPr>
            <p:ph idx="1" type="body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dk2"/>
                </a:solidFill>
              </a:defRPr>
            </a:lvl1pPr>
            <a:lvl2pPr lvl="1" rtl="0">
              <a:buNone/>
              <a:defRPr>
                <a:solidFill>
                  <a:schemeClr val="dk2"/>
                </a:solidFill>
              </a:defRPr>
            </a:lvl2pPr>
            <a:lvl3pPr lvl="2" rtl="0">
              <a:buNone/>
              <a:defRPr>
                <a:solidFill>
                  <a:schemeClr val="dk2"/>
                </a:solidFill>
              </a:defRPr>
            </a:lvl3pPr>
            <a:lvl4pPr lvl="3" rtl="0">
              <a:buNone/>
              <a:defRPr>
                <a:solidFill>
                  <a:schemeClr val="dk2"/>
                </a:solidFill>
              </a:defRPr>
            </a:lvl4pPr>
            <a:lvl5pPr lvl="4" rtl="0">
              <a:buNone/>
              <a:defRPr>
                <a:solidFill>
                  <a:schemeClr val="dk2"/>
                </a:solidFill>
              </a:defRPr>
            </a:lvl5pPr>
            <a:lvl6pPr lvl="5" rtl="0">
              <a:buNone/>
              <a:defRPr>
                <a:solidFill>
                  <a:schemeClr val="dk2"/>
                </a:solidFill>
              </a:defRPr>
            </a:lvl6pPr>
            <a:lvl7pPr lvl="6" rtl="0">
              <a:buNone/>
              <a:defRPr>
                <a:solidFill>
                  <a:schemeClr val="dk2"/>
                </a:solidFill>
              </a:defRPr>
            </a:lvl7pPr>
            <a:lvl8pPr lvl="7" rtl="0">
              <a:buNone/>
              <a:defRPr>
                <a:solidFill>
                  <a:schemeClr val="dk2"/>
                </a:solidFill>
              </a:defRPr>
            </a:lvl8pPr>
            <a:lvl9pPr lvl="8" rtl="0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8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Google Shape;52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8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" name="Google Shape;57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1" name="Google Shape;6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2" name="Google Shape;62;p9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3" name="Google Shape;63;p9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4" name="Google Shape;6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Google Shape;65;p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68" name="Google Shape;68;p1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dk2"/>
                </a:solidFill>
              </a:defRPr>
            </a:lvl1pPr>
            <a:lvl2pPr lvl="1" rtl="0">
              <a:buNone/>
              <a:defRPr>
                <a:solidFill>
                  <a:schemeClr val="dk2"/>
                </a:solidFill>
              </a:defRPr>
            </a:lvl2pPr>
            <a:lvl3pPr lvl="2" rtl="0">
              <a:buNone/>
              <a:defRPr>
                <a:solidFill>
                  <a:schemeClr val="dk2"/>
                </a:solidFill>
              </a:defRPr>
            </a:lvl3pPr>
            <a:lvl4pPr lvl="3" rtl="0">
              <a:buNone/>
              <a:defRPr>
                <a:solidFill>
                  <a:schemeClr val="dk2"/>
                </a:solidFill>
              </a:defRPr>
            </a:lvl4pPr>
            <a:lvl5pPr lvl="4" rtl="0">
              <a:buNone/>
              <a:defRPr>
                <a:solidFill>
                  <a:schemeClr val="dk2"/>
                </a:solidFill>
              </a:defRPr>
            </a:lvl5pPr>
            <a:lvl6pPr lvl="5" rtl="0">
              <a:buNone/>
              <a:defRPr>
                <a:solidFill>
                  <a:schemeClr val="dk2"/>
                </a:solidFill>
              </a:defRPr>
            </a:lvl6pPr>
            <a:lvl7pPr lvl="6" rtl="0">
              <a:buNone/>
              <a:defRPr>
                <a:solidFill>
                  <a:schemeClr val="dk2"/>
                </a:solidFill>
              </a:defRPr>
            </a:lvl7pPr>
            <a:lvl8pPr lvl="7" rtl="0">
              <a:buNone/>
              <a:defRPr>
                <a:solidFill>
                  <a:schemeClr val="dk2"/>
                </a:solidFill>
              </a:defRPr>
            </a:lvl8pPr>
            <a:lvl9pPr lvl="8" rtl="0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eometr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png"/><Relationship Id="rId4" Type="http://schemas.openxmlformats.org/officeDocument/2006/relationships/image" Target="../media/image9.png"/><Relationship Id="rId5" Type="http://schemas.openxmlformats.org/officeDocument/2006/relationships/image" Target="../media/image8.jpg"/><Relationship Id="rId6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Relationship Id="rId4" Type="http://schemas.openxmlformats.org/officeDocument/2006/relationships/image" Target="../media/image3.png"/><Relationship Id="rId5" Type="http://schemas.openxmlformats.org/officeDocument/2006/relationships/image" Target="../media/image7.png"/><Relationship Id="rId6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Relationship Id="rId4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Relationship Id="rId4" Type="http://schemas.openxmlformats.org/officeDocument/2006/relationships/image" Target="../media/image1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0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1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/>
          <p:nvPr/>
        </p:nvSpPr>
        <p:spPr>
          <a:xfrm>
            <a:off x="2440650" y="1087900"/>
            <a:ext cx="42627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4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Синий иней</a:t>
            </a:r>
            <a:endParaRPr sz="4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" name="Google Shape;86;p13"/>
          <p:cNvSpPr txBox="1"/>
          <p:nvPr/>
        </p:nvSpPr>
        <p:spPr>
          <a:xfrm>
            <a:off x="2440650" y="2131400"/>
            <a:ext cx="4262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ИОТ ИРИТ-РТФ</a:t>
            </a:r>
            <a:endParaRPr sz="3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2"/>
          <p:cNvSpPr txBox="1"/>
          <p:nvPr/>
        </p:nvSpPr>
        <p:spPr>
          <a:xfrm>
            <a:off x="7208300" y="0"/>
            <a:ext cx="24273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Синий иней. Esit-Tcs. 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21/ЛКП-766-2021. </a:t>
            </a:r>
            <a:endParaRPr sz="1000">
              <a:solidFill>
                <a:schemeClr val="lt1"/>
              </a:solidFill>
              <a:highlight>
                <a:srgbClr val="F0F2F5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highlight>
                <a:srgbClr val="F0F2F5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1" name="Google Shape;151;p22"/>
          <p:cNvSpPr txBox="1"/>
          <p:nvPr/>
        </p:nvSpPr>
        <p:spPr>
          <a:xfrm>
            <a:off x="1442250" y="769500"/>
            <a:ext cx="6259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3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Технологический стек</a:t>
            </a:r>
            <a:endParaRPr sz="3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HTML5 — Википедия" id="152" name="Google Shape;15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488" y="1467300"/>
            <a:ext cx="2148475" cy="21484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SS — Википедия" id="153" name="Google Shape;153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82499" y="1437425"/>
            <a:ext cx="1771800" cy="22082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в JavaScript, Nodejs, в Angularjs" id="154" name="Google Shape;154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914075" y="1433975"/>
            <a:ext cx="1976600" cy="22755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ordPress Logo | Symbol, History, PNG (3840*2160)" id="155" name="Google Shape;155;p22"/>
          <p:cNvPicPr preferRelativeResize="0"/>
          <p:nvPr/>
        </p:nvPicPr>
        <p:blipFill rotWithShape="1">
          <a:blip r:embed="rId6">
            <a:alphaModFix/>
          </a:blip>
          <a:srcRect b="0" l="4382" r="-2633" t="0"/>
          <a:stretch/>
        </p:blipFill>
        <p:spPr>
          <a:xfrm>
            <a:off x="5890675" y="1714875"/>
            <a:ext cx="3153000" cy="1994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3"/>
          <p:cNvSpPr txBox="1"/>
          <p:nvPr/>
        </p:nvSpPr>
        <p:spPr>
          <a:xfrm>
            <a:off x="7208300" y="0"/>
            <a:ext cx="24273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Синий иней. Esit-Tcs. 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21/ЛКП-766-2021. </a:t>
            </a:r>
            <a:endParaRPr sz="1000">
              <a:solidFill>
                <a:schemeClr val="lt1"/>
              </a:solidFill>
              <a:highlight>
                <a:srgbClr val="F0F2F5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highlight>
                <a:srgbClr val="F0F2F5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1" name="Google Shape;161;p23"/>
          <p:cNvSpPr txBox="1"/>
          <p:nvPr/>
        </p:nvSpPr>
        <p:spPr>
          <a:xfrm>
            <a:off x="1442250" y="769500"/>
            <a:ext cx="6259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3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Сценарий использования</a:t>
            </a:r>
            <a:endParaRPr sz="3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2" name="Google Shape;16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712" y="1508400"/>
            <a:ext cx="8754576" cy="363110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3"/>
          <p:cNvSpPr txBox="1"/>
          <p:nvPr/>
        </p:nvSpPr>
        <p:spPr>
          <a:xfrm>
            <a:off x="0" y="0"/>
            <a:ext cx="1983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Реализация проекта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4"/>
          <p:cNvSpPr txBox="1"/>
          <p:nvPr/>
        </p:nvSpPr>
        <p:spPr>
          <a:xfrm>
            <a:off x="7208300" y="0"/>
            <a:ext cx="24273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Синий иней. Esit-Tcs. 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21/ЛКП-766-2021. </a:t>
            </a:r>
            <a:endParaRPr sz="1000">
              <a:solidFill>
                <a:schemeClr val="lt1"/>
              </a:solidFill>
              <a:highlight>
                <a:srgbClr val="F0F2F5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highlight>
                <a:srgbClr val="F0F2F5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9" name="Google Shape;169;p24"/>
          <p:cNvSpPr txBox="1"/>
          <p:nvPr/>
        </p:nvSpPr>
        <p:spPr>
          <a:xfrm>
            <a:off x="1301650" y="273650"/>
            <a:ext cx="6259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3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Макеты приложения</a:t>
            </a:r>
            <a:endParaRPr sz="3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0" name="Google Shape;170;p24"/>
          <p:cNvSpPr txBox="1"/>
          <p:nvPr/>
        </p:nvSpPr>
        <p:spPr>
          <a:xfrm>
            <a:off x="0" y="0"/>
            <a:ext cx="1983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Реализация проекта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1" name="Google Shape;17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4813" y="968150"/>
            <a:ext cx="3226725" cy="227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11525" y="1012549"/>
            <a:ext cx="2634125" cy="3830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7450" y="968150"/>
            <a:ext cx="1900351" cy="209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0650" y="3065850"/>
            <a:ext cx="1373950" cy="215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5"/>
          <p:cNvSpPr txBox="1"/>
          <p:nvPr/>
        </p:nvSpPr>
        <p:spPr>
          <a:xfrm>
            <a:off x="7208300" y="0"/>
            <a:ext cx="24273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Синий иней. Esit-Tcs. 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21/ЛКП-766-2021. </a:t>
            </a:r>
            <a:endParaRPr sz="1000">
              <a:solidFill>
                <a:schemeClr val="lt1"/>
              </a:solidFill>
              <a:highlight>
                <a:srgbClr val="F0F2F5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highlight>
                <a:srgbClr val="F0F2F5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0" name="Google Shape;180;p25"/>
          <p:cNvSpPr txBox="1"/>
          <p:nvPr/>
        </p:nvSpPr>
        <p:spPr>
          <a:xfrm>
            <a:off x="1442250" y="147850"/>
            <a:ext cx="62595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3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Текущий вариант реализации</a:t>
            </a:r>
            <a:endParaRPr sz="3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1" name="Google Shape;181;p25"/>
          <p:cNvSpPr txBox="1"/>
          <p:nvPr/>
        </p:nvSpPr>
        <p:spPr>
          <a:xfrm>
            <a:off x="0" y="0"/>
            <a:ext cx="1983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Реализация проекта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82" name="Google Shape;18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53125"/>
            <a:ext cx="4114799" cy="3930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14800" y="1293925"/>
            <a:ext cx="5029200" cy="32003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6"/>
          <p:cNvSpPr txBox="1"/>
          <p:nvPr/>
        </p:nvSpPr>
        <p:spPr>
          <a:xfrm>
            <a:off x="7208300" y="0"/>
            <a:ext cx="24273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Синий иней. Esit-Tcs. 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21/ЛКП-766-2021. </a:t>
            </a:r>
            <a:endParaRPr sz="1000">
              <a:solidFill>
                <a:schemeClr val="lt1"/>
              </a:solidFill>
              <a:highlight>
                <a:srgbClr val="F0F2F5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highlight>
                <a:srgbClr val="F0F2F5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9" name="Google Shape;189;p26"/>
          <p:cNvSpPr txBox="1"/>
          <p:nvPr/>
        </p:nvSpPr>
        <p:spPr>
          <a:xfrm>
            <a:off x="1442250" y="147850"/>
            <a:ext cx="6259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0" name="Google Shape;190;p26"/>
          <p:cNvSpPr txBox="1"/>
          <p:nvPr/>
        </p:nvSpPr>
        <p:spPr>
          <a:xfrm>
            <a:off x="0" y="0"/>
            <a:ext cx="1983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Реализация проекта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91" name="Google Shape;19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86750"/>
            <a:ext cx="4353149" cy="4330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92525" y="1020450"/>
            <a:ext cx="4451475" cy="433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7"/>
          <p:cNvSpPr txBox="1"/>
          <p:nvPr/>
        </p:nvSpPr>
        <p:spPr>
          <a:xfrm>
            <a:off x="7208300" y="0"/>
            <a:ext cx="24273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Синий иней. Esit-Tcs. 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21/ЛКП-766-2021. </a:t>
            </a:r>
            <a:endParaRPr sz="1000">
              <a:solidFill>
                <a:schemeClr val="lt1"/>
              </a:solidFill>
              <a:highlight>
                <a:srgbClr val="F0F2F5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highlight>
                <a:srgbClr val="F0F2F5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8" name="Google Shape;198;p27"/>
          <p:cNvSpPr txBox="1"/>
          <p:nvPr/>
        </p:nvSpPr>
        <p:spPr>
          <a:xfrm>
            <a:off x="1442250" y="147850"/>
            <a:ext cx="6259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9" name="Google Shape;199;p27"/>
          <p:cNvSpPr txBox="1"/>
          <p:nvPr/>
        </p:nvSpPr>
        <p:spPr>
          <a:xfrm>
            <a:off x="0" y="0"/>
            <a:ext cx="1983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Реализация проекта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00" name="Google Shape;200;p27"/>
          <p:cNvPicPr preferRelativeResize="0"/>
          <p:nvPr/>
        </p:nvPicPr>
        <p:blipFill rotWithShape="1">
          <a:blip r:embed="rId3">
            <a:alphaModFix/>
          </a:blip>
          <a:srcRect b="50000" l="0" r="0" t="0"/>
          <a:stretch/>
        </p:blipFill>
        <p:spPr>
          <a:xfrm>
            <a:off x="0" y="527600"/>
            <a:ext cx="4247873" cy="4482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7"/>
          <p:cNvPicPr preferRelativeResize="0"/>
          <p:nvPr/>
        </p:nvPicPr>
        <p:blipFill rotWithShape="1">
          <a:blip r:embed="rId3">
            <a:alphaModFix/>
          </a:blip>
          <a:srcRect b="0" l="0" r="0" t="49899"/>
          <a:stretch/>
        </p:blipFill>
        <p:spPr>
          <a:xfrm>
            <a:off x="4333550" y="886750"/>
            <a:ext cx="4810450" cy="4190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8"/>
          <p:cNvSpPr txBox="1"/>
          <p:nvPr/>
        </p:nvSpPr>
        <p:spPr>
          <a:xfrm>
            <a:off x="7208300" y="0"/>
            <a:ext cx="24273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Синий иней. Esit-Tcs. 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21/ЛКП-766-2021. </a:t>
            </a:r>
            <a:endParaRPr sz="1000">
              <a:solidFill>
                <a:schemeClr val="lt1"/>
              </a:solidFill>
              <a:highlight>
                <a:srgbClr val="F0F2F5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highlight>
                <a:srgbClr val="F0F2F5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7" name="Google Shape;207;p28"/>
          <p:cNvSpPr txBox="1"/>
          <p:nvPr/>
        </p:nvSpPr>
        <p:spPr>
          <a:xfrm>
            <a:off x="1442250" y="147850"/>
            <a:ext cx="6259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3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Заключение</a:t>
            </a:r>
            <a:endParaRPr sz="3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8" name="Google Shape;208;p28"/>
          <p:cNvSpPr txBox="1"/>
          <p:nvPr/>
        </p:nvSpPr>
        <p:spPr>
          <a:xfrm>
            <a:off x="742050" y="1361725"/>
            <a:ext cx="76599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Нам удалось реализовать идею проекта, выполнив поставленные перед собой задачи, согласно поставленным требованиям, и создать MVP-продукт, в виде предполагаемого ранее веб-сервиса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9" name="Google Shape;209;p28"/>
          <p:cNvSpPr txBox="1"/>
          <p:nvPr/>
        </p:nvSpPr>
        <p:spPr>
          <a:xfrm>
            <a:off x="742050" y="3078700"/>
            <a:ext cx="76599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 процессе реализации возникла проблема с созданием встроенного в веб-сервис опросника для подбора направления, что заставило нас воспользоваться сторонним сервисом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9"/>
          <p:cNvSpPr txBox="1"/>
          <p:nvPr/>
        </p:nvSpPr>
        <p:spPr>
          <a:xfrm>
            <a:off x="7208300" y="0"/>
            <a:ext cx="24273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Синий иней. Esit-Tcs. 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21/ЛКП-766-2021. </a:t>
            </a:r>
            <a:endParaRPr sz="1000">
              <a:solidFill>
                <a:schemeClr val="lt1"/>
              </a:solidFill>
              <a:highlight>
                <a:srgbClr val="F0F2F5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highlight>
                <a:srgbClr val="F0F2F5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5" name="Google Shape;215;p29"/>
          <p:cNvSpPr txBox="1"/>
          <p:nvPr/>
        </p:nvSpPr>
        <p:spPr>
          <a:xfrm>
            <a:off x="1442250" y="873100"/>
            <a:ext cx="62595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3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Перспективы дальнейшего развития проекта</a:t>
            </a:r>
            <a:endParaRPr sz="3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6" name="Google Shape;216;p29"/>
          <p:cNvSpPr txBox="1"/>
          <p:nvPr/>
        </p:nvSpPr>
        <p:spPr>
          <a:xfrm>
            <a:off x="742050" y="2166100"/>
            <a:ext cx="76599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ru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Решение проблемы с использованием стороннего сервиса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ru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Добавление других направлений (На данный момент список включает в себя лишь трёх участников)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ru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Возможная интеграция с сайтом ИРИТ-РТФ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ru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Добавить возможность обновление информации о направлениях и профессиях до актуальной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0"/>
          <p:cNvSpPr txBox="1"/>
          <p:nvPr/>
        </p:nvSpPr>
        <p:spPr>
          <a:xfrm>
            <a:off x="7208300" y="0"/>
            <a:ext cx="24273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Синий иней. Esit-Tcs. 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21/ЛКП-766-2021. </a:t>
            </a:r>
            <a:endParaRPr sz="1000">
              <a:solidFill>
                <a:schemeClr val="lt1"/>
              </a:solidFill>
              <a:highlight>
                <a:srgbClr val="F0F2F5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highlight>
                <a:srgbClr val="F0F2F5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2" name="Google Shape;222;p30"/>
          <p:cNvSpPr txBox="1"/>
          <p:nvPr/>
        </p:nvSpPr>
        <p:spPr>
          <a:xfrm>
            <a:off x="1161025" y="249775"/>
            <a:ext cx="6259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3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Спасибо за внимание</a:t>
            </a:r>
            <a:endParaRPr sz="3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23" name="Google Shape;22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32900"/>
            <a:ext cx="8839202" cy="6550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1"/>
          <p:cNvSpPr txBox="1"/>
          <p:nvPr/>
        </p:nvSpPr>
        <p:spPr>
          <a:xfrm>
            <a:off x="7208300" y="0"/>
            <a:ext cx="24273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Синий иней. Esit-Tcs. 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21/ЛКП-766-2021. </a:t>
            </a:r>
            <a:endParaRPr sz="1000">
              <a:solidFill>
                <a:schemeClr val="lt1"/>
              </a:solidFill>
              <a:highlight>
                <a:srgbClr val="F0F2F5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highlight>
                <a:srgbClr val="F0F2F5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9" name="Google Shape;229;p31"/>
          <p:cNvSpPr txBox="1"/>
          <p:nvPr/>
        </p:nvSpPr>
        <p:spPr>
          <a:xfrm>
            <a:off x="1442250" y="234975"/>
            <a:ext cx="6259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3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Видео</a:t>
            </a:r>
            <a:endParaRPr sz="3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400" y="1188500"/>
            <a:ext cx="8839202" cy="6550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5"/>
          <p:cNvSpPr txBox="1"/>
          <p:nvPr/>
        </p:nvSpPr>
        <p:spPr>
          <a:xfrm>
            <a:off x="7208300" y="0"/>
            <a:ext cx="24273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Синий иней. Esit-Tcs. 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21/ЛКП-766-2021. </a:t>
            </a:r>
            <a:endParaRPr sz="1000">
              <a:solidFill>
                <a:schemeClr val="lt1"/>
              </a:solidFill>
              <a:highlight>
                <a:srgbClr val="F0F2F5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highlight>
                <a:srgbClr val="F0F2F5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7" name="Google Shape;97;p15"/>
          <p:cNvSpPr txBox="1"/>
          <p:nvPr/>
        </p:nvSpPr>
        <p:spPr>
          <a:xfrm>
            <a:off x="2396325" y="821300"/>
            <a:ext cx="42627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4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Проблема</a:t>
            </a:r>
            <a:endParaRPr sz="4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8" name="Google Shape;98;p15"/>
          <p:cNvSpPr txBox="1"/>
          <p:nvPr/>
        </p:nvSpPr>
        <p:spPr>
          <a:xfrm>
            <a:off x="1842775" y="2168400"/>
            <a:ext cx="4262700" cy="4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9" name="Google Shape;99;p15"/>
          <p:cNvSpPr txBox="1"/>
          <p:nvPr/>
        </p:nvSpPr>
        <p:spPr>
          <a:xfrm>
            <a:off x="1964100" y="1961200"/>
            <a:ext cx="5215800" cy="26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ru" sz="2400">
                <a:solidFill>
                  <a:schemeClr val="dk1"/>
                </a:solidFill>
              </a:rPr>
              <a:t>Среди всей информации сайта института достаточно затруднительно найти нужную именно тебе, что также касается и направлений подготовки и их будущих перспектив</a:t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6"/>
          <p:cNvSpPr txBox="1"/>
          <p:nvPr/>
        </p:nvSpPr>
        <p:spPr>
          <a:xfrm>
            <a:off x="7208300" y="0"/>
            <a:ext cx="24273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Синий иней. Esit-Tcs. 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21/ЛКП-766-2021. </a:t>
            </a:r>
            <a:endParaRPr sz="1000">
              <a:solidFill>
                <a:schemeClr val="lt1"/>
              </a:solidFill>
              <a:highlight>
                <a:srgbClr val="F0F2F5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highlight>
                <a:srgbClr val="F0F2F5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5" name="Google Shape;105;p16"/>
          <p:cNvSpPr txBox="1"/>
          <p:nvPr/>
        </p:nvSpPr>
        <p:spPr>
          <a:xfrm>
            <a:off x="2396325" y="821300"/>
            <a:ext cx="42627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4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Идея</a:t>
            </a:r>
            <a:endParaRPr sz="4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6" name="Google Shape;106;p16"/>
          <p:cNvSpPr txBox="1"/>
          <p:nvPr/>
        </p:nvSpPr>
        <p:spPr>
          <a:xfrm>
            <a:off x="1842775" y="2168400"/>
            <a:ext cx="4262700" cy="4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7" name="Google Shape;107;p16"/>
          <p:cNvSpPr txBox="1"/>
          <p:nvPr/>
        </p:nvSpPr>
        <p:spPr>
          <a:xfrm>
            <a:off x="1751775" y="1744700"/>
            <a:ext cx="5551800" cy="31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ru" sz="2400">
                <a:solidFill>
                  <a:schemeClr val="dk1"/>
                </a:solidFill>
              </a:rPr>
              <a:t>Создать более удобный веб-сайт, объединяющий и дополняющий информацию с разных уголков сайта, а также добавить возможность сравнить направления, выбрать себе наиболее подходящее и больше узнать о профессиях</a:t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7"/>
          <p:cNvSpPr txBox="1"/>
          <p:nvPr/>
        </p:nvSpPr>
        <p:spPr>
          <a:xfrm>
            <a:off x="7208300" y="0"/>
            <a:ext cx="24273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Синий иней. Esit-Tcs. 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21/ЛКП-766-2021. </a:t>
            </a:r>
            <a:endParaRPr sz="1000">
              <a:solidFill>
                <a:schemeClr val="lt1"/>
              </a:solidFill>
              <a:highlight>
                <a:srgbClr val="F0F2F5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highlight>
                <a:srgbClr val="F0F2F5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" name="Google Shape;113;p17"/>
          <p:cNvSpPr txBox="1"/>
          <p:nvPr/>
        </p:nvSpPr>
        <p:spPr>
          <a:xfrm>
            <a:off x="1474125" y="795400"/>
            <a:ext cx="61071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4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Целевая аудитория</a:t>
            </a:r>
            <a:endParaRPr sz="4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4" name="Google Shape;11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0338" y="1886000"/>
            <a:ext cx="7014677" cy="311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8"/>
          <p:cNvSpPr txBox="1"/>
          <p:nvPr/>
        </p:nvSpPr>
        <p:spPr>
          <a:xfrm>
            <a:off x="7208300" y="0"/>
            <a:ext cx="24273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Синий иней. Esit-Tcs. 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21/ЛКП-766-2021. </a:t>
            </a:r>
            <a:endParaRPr sz="1000">
              <a:solidFill>
                <a:schemeClr val="lt1"/>
              </a:solidFill>
              <a:highlight>
                <a:srgbClr val="F0F2F5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highlight>
                <a:srgbClr val="F0F2F5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" name="Google Shape;120;p18"/>
          <p:cNvSpPr txBox="1"/>
          <p:nvPr/>
        </p:nvSpPr>
        <p:spPr>
          <a:xfrm>
            <a:off x="1442250" y="769500"/>
            <a:ext cx="62595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4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Анализ конкурентов</a:t>
            </a:r>
            <a:endParaRPr sz="4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1" name="Google Shape;12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" y="1918200"/>
            <a:ext cx="4089302" cy="2300225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8"/>
          <p:cNvSpPr txBox="1"/>
          <p:nvPr/>
        </p:nvSpPr>
        <p:spPr>
          <a:xfrm>
            <a:off x="4418225" y="2064800"/>
            <a:ext cx="4262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Главный конкурент - сайт института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3" name="Google Shape;123;p18"/>
          <p:cNvSpPr txBox="1"/>
          <p:nvPr/>
        </p:nvSpPr>
        <p:spPr>
          <a:xfrm>
            <a:off x="4089300" y="2523650"/>
            <a:ext cx="25344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Плюсы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1) </a:t>
            </a: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Приятный и комфортный дизайн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2) Наличие всей необходимой для поступления информации 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4" name="Google Shape;124;p18"/>
          <p:cNvSpPr txBox="1"/>
          <p:nvPr/>
        </p:nvSpPr>
        <p:spPr>
          <a:xfrm>
            <a:off x="6623700" y="2523650"/>
            <a:ext cx="24273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Минусы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1) </a:t>
            </a: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Нет возможности напрямую сравнить направления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2) Некоторая полезная информация находится вне разделов для поступления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3) Информация о будущих профессиях является неточной и неполной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9"/>
          <p:cNvSpPr txBox="1"/>
          <p:nvPr/>
        </p:nvSpPr>
        <p:spPr>
          <a:xfrm>
            <a:off x="7208300" y="0"/>
            <a:ext cx="24273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Синий иней. Esit-Tcs. 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21/ЛКП-766-2021. </a:t>
            </a:r>
            <a:endParaRPr sz="1000">
              <a:solidFill>
                <a:schemeClr val="lt1"/>
              </a:solidFill>
              <a:highlight>
                <a:srgbClr val="F0F2F5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highlight>
                <a:srgbClr val="F0F2F5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0" name="Google Shape;130;p19"/>
          <p:cNvSpPr txBox="1"/>
          <p:nvPr/>
        </p:nvSpPr>
        <p:spPr>
          <a:xfrm>
            <a:off x="1442250" y="769500"/>
            <a:ext cx="6259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3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Задачи проекта</a:t>
            </a:r>
            <a:endParaRPr sz="3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1" name="Google Shape;131;p19"/>
          <p:cNvSpPr txBox="1"/>
          <p:nvPr/>
        </p:nvSpPr>
        <p:spPr>
          <a:xfrm>
            <a:off x="1164000" y="1731775"/>
            <a:ext cx="6816000" cy="26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Провести анализ сайта ирит-ртф и выявить плюсы и минусы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Проанализировать целевую аудиторию их потребности, а также мнение об удобстве сайта вуза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Исходя из полученных результатов составить примерную картину того, каким должен получиться MVP-продукт, и заняться его реализацией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0"/>
          <p:cNvSpPr txBox="1"/>
          <p:nvPr/>
        </p:nvSpPr>
        <p:spPr>
          <a:xfrm>
            <a:off x="7208300" y="0"/>
            <a:ext cx="24273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Синий иней. Esit-Tcs. 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21/ЛКП-766-2021. </a:t>
            </a:r>
            <a:endParaRPr sz="1000">
              <a:solidFill>
                <a:schemeClr val="lt1"/>
              </a:solidFill>
              <a:highlight>
                <a:srgbClr val="F0F2F5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highlight>
                <a:srgbClr val="F0F2F5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7" name="Google Shape;137;p20"/>
          <p:cNvSpPr txBox="1"/>
          <p:nvPr/>
        </p:nvSpPr>
        <p:spPr>
          <a:xfrm>
            <a:off x="1442250" y="769500"/>
            <a:ext cx="6259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3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Предлагаемое решение</a:t>
            </a:r>
            <a:endParaRPr sz="3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8" name="Google Shape;138;p20"/>
          <p:cNvSpPr txBox="1"/>
          <p:nvPr/>
        </p:nvSpPr>
        <p:spPr>
          <a:xfrm>
            <a:off x="1164000" y="1731775"/>
            <a:ext cx="6816000" cy="26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Создать удобный и лёгкий в использовании сайт, со всей необходимой и полезной информацией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Добавить возможность сравнивать направления между собой, выделяя общее и уникальное для каждого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Добавить веб-сервис, помогающий определить наиболее подходящее по интересам направление, а также дать более точное понимание о будущих профессиях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1"/>
          <p:cNvSpPr txBox="1"/>
          <p:nvPr/>
        </p:nvSpPr>
        <p:spPr>
          <a:xfrm>
            <a:off x="7208300" y="0"/>
            <a:ext cx="24273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Синий иней. Esit-Tcs. 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21/ЛКП-766-2021. </a:t>
            </a:r>
            <a:endParaRPr sz="1000">
              <a:solidFill>
                <a:schemeClr val="lt1"/>
              </a:solidFill>
              <a:highlight>
                <a:srgbClr val="F0F2F5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highlight>
                <a:srgbClr val="F0F2F5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4" name="Google Shape;144;p21"/>
          <p:cNvSpPr txBox="1"/>
          <p:nvPr/>
        </p:nvSpPr>
        <p:spPr>
          <a:xfrm>
            <a:off x="1442250" y="769500"/>
            <a:ext cx="6259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3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Требования к продукту</a:t>
            </a:r>
            <a:endParaRPr sz="3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5" name="Google Shape;145;p21"/>
          <p:cNvSpPr txBox="1"/>
          <p:nvPr/>
        </p:nvSpPr>
        <p:spPr>
          <a:xfrm>
            <a:off x="1464750" y="1746575"/>
            <a:ext cx="6214500" cy="26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ru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Сохранить и дополнить достоинства сайта института в своём продукте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ru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Организовать простой и удобный дизайн, а также интуитивный интерфейс для работы с веб-сервисом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ru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Оставить для пользователя полезные ссылки на сайты вуза, его конкретные разделы, а также группы в социальных сетях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ru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Создать возможность получить 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